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5" r:id="rId7"/>
    <p:sldId id="275" r:id="rId8"/>
    <p:sldId id="270" r:id="rId9"/>
    <p:sldId id="266" r:id="rId10"/>
    <p:sldId id="267" r:id="rId11"/>
    <p:sldId id="268" r:id="rId12"/>
    <p:sldId id="277" r:id="rId13"/>
    <p:sldId id="269" r:id="rId14"/>
    <p:sldId id="276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8" autoAdjust="0"/>
    <p:restoredTop sz="86126" autoAdjust="0"/>
  </p:normalViewPr>
  <p:slideViewPr>
    <p:cSldViewPr>
      <p:cViewPr varScale="1">
        <p:scale>
          <a:sx n="59" d="100"/>
          <a:sy n="59" d="100"/>
        </p:scale>
        <p:origin x="155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D264A-9389-4F23-B43A-AFC8E5D3E73D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FCCE3-A991-42F3-A741-DDD74A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6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Regina 2min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FCCE3-A991-42F3-A741-DDD74A8E23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50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Regina 1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FCCE3-A991-42F3-A741-DDD74A8E23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36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Francisco 2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FCCE3-A991-42F3-A741-DDD74A8E23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3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Francisco</a:t>
            </a:r>
            <a:r>
              <a:rPr lang="en-US" baseline="0" dirty="0" smtClean="0"/>
              <a:t> </a:t>
            </a:r>
            <a:r>
              <a:rPr lang="en-US" dirty="0" smtClean="0"/>
              <a:t>3min 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FCCE3-A991-42F3-A741-DDD74A8E23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15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Oscar/Tylor 4min</a:t>
            </a:r>
            <a:r>
              <a:rPr lang="en-US" baseline="0" dirty="0" smtClean="0"/>
              <a:t> 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FCCE3-A991-42F3-A741-DDD74A8E23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5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FCCE3-A991-42F3-A741-DDD74A8E23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9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Tylor</a:t>
            </a:r>
            <a:r>
              <a:rPr lang="en-US" baseline="0" dirty="0" smtClean="0"/>
              <a:t> </a:t>
            </a:r>
            <a:r>
              <a:rPr lang="en-US" dirty="0" smtClean="0"/>
              <a:t>2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FCCE3-A991-42F3-A741-DDD74A8E23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Oscar 1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FCCE3-A991-42F3-A741-DDD74A8E23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0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9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8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6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 l="-15000" t="-11000" r="-3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4E08F-BB30-4A45-8C32-51DCC1B43B97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9DFDE-ECD7-412C-AB6B-B6DD209D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9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15000" t="-11000" r="-3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811995">
            <a:off x="-174523" y="401971"/>
            <a:ext cx="9175845" cy="2362200"/>
          </a:xfrm>
        </p:spPr>
        <p:txBody>
          <a:bodyPr>
            <a:noAutofit/>
          </a:bodyPr>
          <a:lstStyle/>
          <a:p>
            <a:r>
              <a:rPr lang="en-US" sz="13800" b="1" dirty="0" smtClean="0">
                <a:ln w="28575"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Walkability</a:t>
            </a:r>
            <a:endParaRPr lang="en-US" sz="13800" b="1" dirty="0">
              <a:ln w="285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76800"/>
            <a:ext cx="9144000" cy="19812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chemeClr val="tx1"/>
                </a:solidFill>
                <a:latin typeface="Corbel" panose="020B0503020204020204" pitchFamily="34" charset="0"/>
              </a:rPr>
              <a:t>Presented By:</a:t>
            </a:r>
          </a:p>
          <a:p>
            <a:pPr algn="l"/>
            <a:r>
              <a:rPr lang="en-US" sz="3600" b="1" dirty="0">
                <a:solidFill>
                  <a:schemeClr val="tx1"/>
                </a:solidFill>
                <a:latin typeface="Corbel" panose="020B0503020204020204" pitchFamily="34" charset="0"/>
              </a:rPr>
              <a:t>Tylor </a:t>
            </a:r>
            <a:r>
              <a:rPr lang="en-US" sz="3600" b="1" dirty="0" err="1">
                <a:solidFill>
                  <a:schemeClr val="tx1"/>
                </a:solidFill>
                <a:latin typeface="Corbel" panose="020B0503020204020204" pitchFamily="34" charset="0"/>
              </a:rPr>
              <a:t>Mondloch</a:t>
            </a:r>
            <a:r>
              <a:rPr lang="en-US" sz="3600" b="1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3600" b="1" dirty="0" smtClean="0">
                <a:solidFill>
                  <a:schemeClr val="tx1"/>
                </a:solidFill>
                <a:latin typeface="Corbel" panose="020B0503020204020204" pitchFamily="34" charset="0"/>
              </a:rPr>
              <a:t>Francisco Solis,</a:t>
            </a:r>
          </a:p>
          <a:p>
            <a:pPr algn="l"/>
            <a:r>
              <a:rPr lang="en-US" sz="3600" b="1" dirty="0">
                <a:solidFill>
                  <a:schemeClr val="tx1"/>
                </a:solidFill>
                <a:latin typeface="Corbel" panose="020B0503020204020204" pitchFamily="34" charset="0"/>
              </a:rPr>
              <a:t>Oscar </a:t>
            </a:r>
            <a:r>
              <a:rPr lang="en-US" sz="3600" b="1" dirty="0" err="1">
                <a:solidFill>
                  <a:schemeClr val="tx1"/>
                </a:solidFill>
                <a:latin typeface="Corbel" panose="020B0503020204020204" pitchFamily="34" charset="0"/>
              </a:rPr>
              <a:t>Ruvalcaba</a:t>
            </a:r>
            <a:r>
              <a:rPr lang="en-US" sz="3600" b="1" dirty="0">
                <a:solidFill>
                  <a:schemeClr val="tx1"/>
                </a:solidFill>
                <a:latin typeface="Corbel" panose="020B0503020204020204" pitchFamily="34" charset="0"/>
              </a:rPr>
              <a:t>, and </a:t>
            </a:r>
            <a:r>
              <a:rPr lang="en-US" sz="3600" b="1" dirty="0" smtClean="0">
                <a:solidFill>
                  <a:schemeClr val="tx1"/>
                </a:solidFill>
                <a:latin typeface="Corbel" panose="020B0503020204020204" pitchFamily="34" charset="0"/>
              </a:rPr>
              <a:t>Regina Guerre</a:t>
            </a:r>
            <a:endParaRPr lang="en-US" sz="36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8625">
            <a:off x="93322" y="1739829"/>
            <a:ext cx="9144000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  <a:p>
            <a:r>
              <a:rPr lang="en-US" dirty="0"/>
              <a:t>Spatial </a:t>
            </a:r>
            <a:r>
              <a:rPr lang="en-US" dirty="0" smtClean="0"/>
              <a:t>Variation/Association/Interaction</a:t>
            </a:r>
            <a:endParaRPr lang="en-US" dirty="0"/>
          </a:p>
          <a:p>
            <a:r>
              <a:rPr lang="en-US" dirty="0"/>
              <a:t>Sense of Place</a:t>
            </a:r>
          </a:p>
          <a:p>
            <a:endParaRPr lang="en-US" dirty="0"/>
          </a:p>
        </p:txBody>
      </p:sp>
      <p:pic>
        <p:nvPicPr>
          <p:cNvPr id="5" name="Picture 2" descr="C:\Users\Gina\Documents\CSULB\Spring 2015\GEOG 360\CRP\PowerPoint\Supplemental Images\02-d-correlation_to_communit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96822"/>
            <a:ext cx="6019800" cy="334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2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Page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181600"/>
          </a:xfrm>
        </p:spPr>
        <p:txBody>
          <a:bodyPr>
            <a:noAutofit/>
          </a:bodyPr>
          <a:lstStyle/>
          <a:p>
            <a:r>
              <a:rPr lang="en-US" sz="1800" dirty="0" smtClean="0"/>
              <a:t>Articles</a:t>
            </a:r>
          </a:p>
          <a:p>
            <a:pPr lvl="1"/>
            <a:r>
              <a:rPr lang="en-US" sz="1400" dirty="0" err="1" smtClean="0"/>
              <a:t>Blacksher</a:t>
            </a:r>
            <a:r>
              <a:rPr lang="en-US" sz="1400" dirty="0"/>
              <a:t>, E., &amp; </a:t>
            </a:r>
            <a:r>
              <a:rPr lang="en-US" sz="1400" dirty="0" err="1"/>
              <a:t>Lovasi</a:t>
            </a:r>
            <a:r>
              <a:rPr lang="en-US" sz="1400" dirty="0"/>
              <a:t>, G. S. (2012). Place-focused physical activity research, human agency, and social justice in public health: Taking agency seriously in studies of the built environment. </a:t>
            </a:r>
            <a:r>
              <a:rPr lang="en-US" sz="1400" i="1" dirty="0"/>
              <a:t>Health &amp; Place</a:t>
            </a:r>
            <a:r>
              <a:rPr lang="en-US" sz="1400" dirty="0"/>
              <a:t>, </a:t>
            </a:r>
            <a:r>
              <a:rPr lang="en-US" sz="1400" i="1" dirty="0"/>
              <a:t>18</a:t>
            </a:r>
            <a:r>
              <a:rPr lang="en-US" sz="1400" dirty="0"/>
              <a:t>(2), 172-179. doi:10.1016/j.healthplace.2011.08.019</a:t>
            </a:r>
          </a:p>
          <a:p>
            <a:pPr lvl="1"/>
            <a:r>
              <a:rPr lang="en-US" sz="1400" dirty="0" err="1" smtClean="0"/>
              <a:t>Cerin</a:t>
            </a:r>
            <a:r>
              <a:rPr lang="en-US" sz="1400" dirty="0"/>
              <a:t>, E., Leslie, E., </a:t>
            </a:r>
            <a:r>
              <a:rPr lang="en-US" sz="1400" dirty="0" err="1"/>
              <a:t>Toit</a:t>
            </a:r>
            <a:r>
              <a:rPr lang="en-US" sz="1400" dirty="0"/>
              <a:t>, L. d., Owen, N., &amp; Frank, L. D. (2007). Destinations that matter: Associations with walking for </a:t>
            </a:r>
            <a:r>
              <a:rPr lang="en-US" sz="1400" dirty="0" err="1"/>
              <a:t>transport.</a:t>
            </a:r>
            <a:r>
              <a:rPr lang="en-US" sz="1400" i="1" dirty="0" err="1"/>
              <a:t>Health</a:t>
            </a:r>
            <a:r>
              <a:rPr lang="en-US" sz="1400" i="1" dirty="0"/>
              <a:t> &amp; Place</a:t>
            </a:r>
            <a:r>
              <a:rPr lang="en-US" sz="1400" dirty="0"/>
              <a:t>, </a:t>
            </a:r>
            <a:r>
              <a:rPr lang="en-US" sz="1400" i="1" dirty="0"/>
              <a:t>13</a:t>
            </a:r>
            <a:r>
              <a:rPr lang="en-US" sz="1400" dirty="0"/>
              <a:t>(3), 713-724. </a:t>
            </a:r>
            <a:r>
              <a:rPr lang="en-US" sz="1400" dirty="0" smtClean="0"/>
              <a:t>doi:10.1016/j.healthplace.2006.11.002</a:t>
            </a:r>
          </a:p>
          <a:p>
            <a:pPr lvl="1"/>
            <a:r>
              <a:rPr lang="en-US" sz="1400" dirty="0" err="1" smtClean="0"/>
              <a:t>Corseuil</a:t>
            </a:r>
            <a:r>
              <a:rPr lang="en-US" sz="1400" dirty="0"/>
              <a:t>, M. W., Schneider, I. C., Silva, D. S., Costa, F. F., Silva, K. S., Borges, L. J., &amp; </a:t>
            </a:r>
            <a:r>
              <a:rPr lang="en-US" sz="1400" dirty="0" err="1"/>
              <a:t>d'Orsi</a:t>
            </a:r>
            <a:r>
              <a:rPr lang="en-US" sz="1400" dirty="0"/>
              <a:t>, E. (2011). Perception of environmental obstacles to commuting physical activity in Brazilian elderly. </a:t>
            </a:r>
            <a:r>
              <a:rPr lang="en-US" sz="1400" i="1" dirty="0"/>
              <a:t>Preventive Medicine</a:t>
            </a:r>
            <a:r>
              <a:rPr lang="en-US" sz="1400" dirty="0"/>
              <a:t>, </a:t>
            </a:r>
            <a:r>
              <a:rPr lang="en-US" sz="1400" i="1" dirty="0"/>
              <a:t>53</a:t>
            </a:r>
            <a:r>
              <a:rPr lang="en-US" sz="1400" dirty="0"/>
              <a:t>(4/5), 289-292. </a:t>
            </a:r>
            <a:r>
              <a:rPr lang="en-US" sz="1400" dirty="0" smtClean="0"/>
              <a:t>doi:10.1016/j.ypmed.2011.07.016</a:t>
            </a:r>
          </a:p>
          <a:p>
            <a:pPr lvl="1"/>
            <a:r>
              <a:rPr lang="en-US" sz="1400" dirty="0"/>
              <a:t>Northridge, M., &amp; Freeman, L. (2011). Urban Planning and Health Equity. </a:t>
            </a:r>
            <a:r>
              <a:rPr lang="en-US" sz="1400" i="1" dirty="0"/>
              <a:t>Journal of Urban Health,</a:t>
            </a:r>
            <a:r>
              <a:rPr lang="en-US" sz="1400" dirty="0"/>
              <a:t> </a:t>
            </a:r>
            <a:r>
              <a:rPr lang="en-US" sz="1400" i="1" dirty="0"/>
              <a:t>88</a:t>
            </a:r>
            <a:r>
              <a:rPr lang="en-US" sz="1400" dirty="0"/>
              <a:t>(3), 582-597. </a:t>
            </a:r>
            <a:r>
              <a:rPr lang="en-US" sz="1400" dirty="0" err="1"/>
              <a:t>doi</a:t>
            </a:r>
            <a:r>
              <a:rPr lang="en-US" sz="1400" dirty="0"/>
              <a:t>: 10.1007/s11524-011-9558-5</a:t>
            </a:r>
          </a:p>
          <a:p>
            <a:pPr lvl="1"/>
            <a:r>
              <a:rPr lang="en-US" sz="1400" dirty="0" err="1" smtClean="0"/>
              <a:t>Pivo</a:t>
            </a:r>
            <a:r>
              <a:rPr lang="en-US" sz="1400" dirty="0"/>
              <a:t>, G. , &amp; Fisher, J. (2011). The walkability premium in commercial real estate investments. </a:t>
            </a:r>
            <a:r>
              <a:rPr lang="en-US" sz="1400" i="1" dirty="0"/>
              <a:t>Real Estate Economics</a:t>
            </a:r>
            <a:r>
              <a:rPr lang="en-US" sz="1400" dirty="0"/>
              <a:t>, </a:t>
            </a:r>
            <a:r>
              <a:rPr lang="en-US" sz="1400" i="1" dirty="0"/>
              <a:t>39</a:t>
            </a:r>
            <a:r>
              <a:rPr lang="en-US" sz="1400" dirty="0"/>
              <a:t>(2), 185-219</a:t>
            </a:r>
            <a:r>
              <a:rPr lang="en-US" sz="1400" dirty="0" smtClean="0"/>
              <a:t>. </a:t>
            </a:r>
            <a:r>
              <a:rPr lang="en-US" sz="1400" dirty="0" err="1" smtClean="0"/>
              <a:t>doi</a:t>
            </a:r>
            <a:r>
              <a:rPr lang="en-US" sz="1400" dirty="0" smtClean="0"/>
              <a:t>: 10.1111/j.1540-6229.2010.00296.x</a:t>
            </a:r>
          </a:p>
          <a:p>
            <a:pPr lvl="1"/>
            <a:r>
              <a:rPr lang="en-US" sz="1400" dirty="0" err="1"/>
              <a:t>Sallis</a:t>
            </a:r>
            <a:r>
              <a:rPr lang="en-US" sz="1400" dirty="0"/>
              <a:t>, J. F., </a:t>
            </a:r>
            <a:r>
              <a:rPr lang="en-US" sz="1400" dirty="0" err="1"/>
              <a:t>Saelens</a:t>
            </a:r>
            <a:r>
              <a:rPr lang="en-US" sz="1400" dirty="0"/>
              <a:t>, B. E., Frank, L. D., Conway, T. L., </a:t>
            </a:r>
            <a:r>
              <a:rPr lang="en-US" sz="1400" dirty="0" err="1"/>
              <a:t>Slymen</a:t>
            </a:r>
            <a:r>
              <a:rPr lang="en-US" sz="1400" dirty="0"/>
              <a:t>, D. J., Cain, K. L., &amp; ... Kerr, J. (2009). Neighborhood built environment and income: Examining multiple health outcomes. </a:t>
            </a:r>
            <a:r>
              <a:rPr lang="en-US" sz="1400" i="1" dirty="0"/>
              <a:t>Social Science &amp; Medicine</a:t>
            </a:r>
            <a:r>
              <a:rPr lang="en-US" sz="1400" dirty="0"/>
              <a:t>, </a:t>
            </a:r>
            <a:r>
              <a:rPr lang="en-US" sz="1400" i="1" dirty="0"/>
              <a:t>68</a:t>
            </a:r>
            <a:r>
              <a:rPr lang="en-US" sz="1400" dirty="0"/>
              <a:t>(7), 1285-1293. doi:10.1016/j.socscimed.2009.01.017</a:t>
            </a:r>
          </a:p>
          <a:p>
            <a:r>
              <a:rPr lang="en-US" sz="1800" dirty="0" smtClean="0"/>
              <a:t>Background &amp; Supplemental Images</a:t>
            </a:r>
          </a:p>
          <a:p>
            <a:pPr lvl="1"/>
            <a:r>
              <a:rPr lang="en-US" sz="1400" dirty="0" smtClean="0"/>
              <a:t>Found from Google Images</a:t>
            </a:r>
          </a:p>
          <a:p>
            <a:r>
              <a:rPr lang="en-US" sz="1800" dirty="0" smtClean="0"/>
              <a:t>Is it Walkable?</a:t>
            </a:r>
          </a:p>
          <a:p>
            <a:pPr lvl="1"/>
            <a:r>
              <a:rPr lang="en-US" sz="1400" dirty="0" smtClean="0"/>
              <a:t>Google Maps Street View, various parts of Portland, Oregon Accessed April 23, 2015</a:t>
            </a:r>
          </a:p>
        </p:txBody>
      </p:sp>
    </p:spTree>
    <p:extLst>
      <p:ext uri="{BB962C8B-B14F-4D97-AF65-F5344CB8AC3E}">
        <p14:creationId xmlns:p14="http://schemas.microsoft.com/office/powerpoint/2010/main" val="196275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5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walkable?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Gina\Documents\CSULB\Spring 2015\GEOG 360\CRP\PowerPoint\74620_106_r9-3a_c_l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6" y="1716206"/>
            <a:ext cx="3846394" cy="384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Gina\Documents\CSULB\Spring 2015\GEOG 360\CRP\PowerPoint\pedestrian-clipart-caution-pedestrian-crosswal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24314" y="1447800"/>
            <a:ext cx="4367286" cy="436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walkable?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43897"/>
            <a:ext cx="9170953" cy="4604503"/>
          </a:xfrm>
        </p:spPr>
      </p:pic>
    </p:spTree>
    <p:extLst>
      <p:ext uri="{BB962C8B-B14F-4D97-AF65-F5344CB8AC3E}">
        <p14:creationId xmlns:p14="http://schemas.microsoft.com/office/powerpoint/2010/main" val="22482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walkable?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" y="1828800"/>
            <a:ext cx="9123820" cy="4267200"/>
          </a:xfrm>
        </p:spPr>
      </p:pic>
    </p:spTree>
    <p:extLst>
      <p:ext uri="{BB962C8B-B14F-4D97-AF65-F5344CB8AC3E}">
        <p14:creationId xmlns:p14="http://schemas.microsoft.com/office/powerpoint/2010/main" val="28313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walkable?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r="5820" b="10470"/>
          <a:stretch/>
        </p:blipFill>
        <p:spPr>
          <a:xfrm>
            <a:off x="-11253" y="1447799"/>
            <a:ext cx="9166507" cy="4639101"/>
          </a:xfrm>
        </p:spPr>
      </p:pic>
    </p:spTree>
    <p:extLst>
      <p:ext uri="{BB962C8B-B14F-4D97-AF65-F5344CB8AC3E}">
        <p14:creationId xmlns:p14="http://schemas.microsoft.com/office/powerpoint/2010/main" val="175299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walkable?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4" t="4607" b="4801"/>
          <a:stretch/>
        </p:blipFill>
        <p:spPr>
          <a:xfrm>
            <a:off x="0" y="1371600"/>
            <a:ext cx="9144000" cy="4763068"/>
          </a:xfrm>
        </p:spPr>
      </p:pic>
    </p:spTree>
    <p:extLst>
      <p:ext uri="{BB962C8B-B14F-4D97-AF65-F5344CB8AC3E}">
        <p14:creationId xmlns:p14="http://schemas.microsoft.com/office/powerpoint/2010/main" val="322695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it walkable?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b="6281"/>
          <a:stretch/>
        </p:blipFill>
        <p:spPr>
          <a:xfrm>
            <a:off x="0" y="1600200"/>
            <a:ext cx="9144000" cy="4459406"/>
          </a:xfrm>
        </p:spPr>
      </p:pic>
    </p:spTree>
    <p:extLst>
      <p:ext uri="{BB962C8B-B14F-4D97-AF65-F5344CB8AC3E}">
        <p14:creationId xmlns:p14="http://schemas.microsoft.com/office/powerpoint/2010/main" val="346113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Topic &amp; Goals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</a:p>
          <a:p>
            <a:pPr lvl="1"/>
            <a:r>
              <a:rPr lang="en-US" dirty="0" smtClean="0"/>
              <a:t>Why are certain parts of Anaheim Street more suitable for walkability?</a:t>
            </a:r>
          </a:p>
          <a:p>
            <a:r>
              <a:rPr lang="en-US" dirty="0" smtClean="0"/>
              <a:t>Research Questions</a:t>
            </a:r>
          </a:p>
          <a:p>
            <a:pPr lvl="1"/>
            <a:r>
              <a:rPr lang="en-US" dirty="0" smtClean="0"/>
              <a:t>Is there a correlation between walkability and socio-economic levels?</a:t>
            </a:r>
          </a:p>
          <a:p>
            <a:pPr lvl="1"/>
            <a:r>
              <a:rPr lang="en-US" dirty="0" smtClean="0"/>
              <a:t>Do demographics reflect any spatial patterns?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Geographic Concepts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Distribution</a:t>
            </a:r>
          </a:p>
          <a:p>
            <a:r>
              <a:rPr lang="en-US" dirty="0" smtClean="0"/>
              <a:t>Spatial Variation</a:t>
            </a:r>
          </a:p>
          <a:p>
            <a:r>
              <a:rPr lang="en-US" dirty="0" smtClean="0"/>
              <a:t>Spatial Association</a:t>
            </a:r>
          </a:p>
          <a:p>
            <a:r>
              <a:rPr lang="en-US" dirty="0" smtClean="0"/>
              <a:t>Spatial Interaction</a:t>
            </a:r>
          </a:p>
          <a:p>
            <a:r>
              <a:rPr lang="en-US" dirty="0" smtClean="0"/>
              <a:t>Sense of Place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23" y="1600200"/>
            <a:ext cx="3011954" cy="4525963"/>
          </a:xfrm>
        </p:spPr>
      </p:pic>
    </p:spTree>
    <p:extLst>
      <p:ext uri="{BB962C8B-B14F-4D97-AF65-F5344CB8AC3E}">
        <p14:creationId xmlns:p14="http://schemas.microsoft.com/office/powerpoint/2010/main" val="304364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 Review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Urban Planning &amp; Health </a:t>
            </a:r>
            <a:r>
              <a:rPr lang="en-US" sz="2800" dirty="0"/>
              <a:t>Equity </a:t>
            </a:r>
            <a:r>
              <a:rPr lang="en-US" sz="2200" dirty="0"/>
              <a:t>(</a:t>
            </a:r>
            <a:r>
              <a:rPr lang="en-US" sz="2200" dirty="0" err="1" smtClean="0"/>
              <a:t>Blacksher</a:t>
            </a:r>
            <a:r>
              <a:rPr lang="en-US" sz="2200" dirty="0" smtClean="0"/>
              <a:t> </a:t>
            </a:r>
            <a:r>
              <a:rPr lang="en-US" sz="2200" dirty="0"/>
              <a:t>&amp; </a:t>
            </a:r>
            <a:r>
              <a:rPr lang="en-US" sz="2200" dirty="0" err="1" smtClean="0"/>
              <a:t>Lovasi</a:t>
            </a:r>
            <a:r>
              <a:rPr lang="en-US" sz="2200" dirty="0" smtClean="0"/>
              <a:t> 2012; Northridge &amp; Freeman 2011)</a:t>
            </a:r>
            <a:endParaRPr lang="en-US" sz="2200" dirty="0" smtClean="0"/>
          </a:p>
          <a:p>
            <a:r>
              <a:rPr lang="en-US" sz="2800" dirty="0" smtClean="0"/>
              <a:t>Destinations </a:t>
            </a:r>
            <a:r>
              <a:rPr lang="en-US" sz="2800" dirty="0"/>
              <a:t>that </a:t>
            </a:r>
            <a:r>
              <a:rPr lang="en-US" sz="2800" dirty="0" smtClean="0"/>
              <a:t>Matter </a:t>
            </a:r>
            <a:r>
              <a:rPr lang="en-US" sz="2200" dirty="0" smtClean="0"/>
              <a:t>(</a:t>
            </a:r>
            <a:r>
              <a:rPr lang="en-US" sz="2200" dirty="0" err="1" smtClean="0"/>
              <a:t>Cerin</a:t>
            </a:r>
            <a:r>
              <a:rPr lang="en-US" sz="2200" dirty="0" smtClean="0"/>
              <a:t> et al 2007)</a:t>
            </a:r>
            <a:endParaRPr lang="en-US" sz="2200" dirty="0" smtClean="0"/>
          </a:p>
          <a:p>
            <a:r>
              <a:rPr lang="en-US" sz="2800" dirty="0" smtClean="0"/>
              <a:t>Neighborhood Built Environment &amp; </a:t>
            </a:r>
            <a:r>
              <a:rPr lang="en-US" sz="2800" dirty="0" smtClean="0"/>
              <a:t>Income </a:t>
            </a:r>
            <a:r>
              <a:rPr lang="en-US" sz="2200" dirty="0" smtClean="0"/>
              <a:t>(</a:t>
            </a:r>
            <a:r>
              <a:rPr lang="en-US" sz="2200" dirty="0" err="1" smtClean="0"/>
              <a:t>Pivo</a:t>
            </a:r>
            <a:r>
              <a:rPr lang="en-US" sz="2200" dirty="0" smtClean="0"/>
              <a:t> &amp; Fisher 2011; </a:t>
            </a:r>
            <a:r>
              <a:rPr lang="en-US" sz="2200" dirty="0" err="1" smtClean="0"/>
              <a:t>Sallis</a:t>
            </a:r>
            <a:r>
              <a:rPr lang="en-US" sz="2200" dirty="0" smtClean="0"/>
              <a:t> et al 2009)</a:t>
            </a:r>
            <a:endParaRPr lang="en-US" sz="2200" dirty="0" smtClean="0"/>
          </a:p>
          <a:p>
            <a:r>
              <a:rPr lang="en-US" sz="2800" dirty="0" smtClean="0"/>
              <a:t>Place-Focused Physical Activity </a:t>
            </a:r>
            <a:r>
              <a:rPr lang="en-US" sz="2800" dirty="0"/>
              <a:t>R</a:t>
            </a:r>
            <a:r>
              <a:rPr lang="en-US" sz="2800" dirty="0" smtClean="0"/>
              <a:t>esearch</a:t>
            </a:r>
            <a:r>
              <a:rPr lang="en-US" sz="2800" dirty="0"/>
              <a:t>, </a:t>
            </a:r>
            <a:r>
              <a:rPr lang="en-US" sz="2800" dirty="0" smtClean="0"/>
              <a:t>Human </a:t>
            </a:r>
            <a:r>
              <a:rPr lang="en-US" sz="2800" dirty="0"/>
              <a:t>A</a:t>
            </a:r>
            <a:r>
              <a:rPr lang="en-US" sz="2800" dirty="0" smtClean="0"/>
              <a:t>gency</a:t>
            </a:r>
            <a:r>
              <a:rPr lang="en-US" sz="2800" dirty="0"/>
              <a:t>, &amp;</a:t>
            </a:r>
            <a:r>
              <a:rPr lang="en-US" sz="2800" dirty="0" smtClean="0"/>
              <a:t> </a:t>
            </a:r>
            <a:r>
              <a:rPr lang="en-US" sz="2800" dirty="0"/>
              <a:t>S</a:t>
            </a:r>
            <a:r>
              <a:rPr lang="en-US" sz="2800" dirty="0" smtClean="0"/>
              <a:t>ocial Justice </a:t>
            </a:r>
            <a:r>
              <a:rPr lang="en-US" sz="2800" dirty="0"/>
              <a:t>in </a:t>
            </a:r>
            <a:r>
              <a:rPr lang="en-US" sz="2800" dirty="0" smtClean="0"/>
              <a:t>Public </a:t>
            </a:r>
            <a:r>
              <a:rPr lang="en-US" sz="2200" dirty="0" smtClean="0"/>
              <a:t>Health (</a:t>
            </a:r>
            <a:r>
              <a:rPr lang="en-US" sz="2200" dirty="0" err="1"/>
              <a:t>Blacksher</a:t>
            </a:r>
            <a:r>
              <a:rPr lang="en-US" sz="2200" dirty="0"/>
              <a:t> &amp; </a:t>
            </a:r>
            <a:r>
              <a:rPr lang="en-US" sz="2200" dirty="0" err="1"/>
              <a:t>Lovasi</a:t>
            </a:r>
            <a:r>
              <a:rPr lang="en-US" sz="2200" dirty="0"/>
              <a:t> </a:t>
            </a:r>
            <a:r>
              <a:rPr lang="en-US" sz="2200" dirty="0" smtClean="0"/>
              <a:t>2012)</a:t>
            </a:r>
            <a:endParaRPr lang="en-US" sz="2200" dirty="0"/>
          </a:p>
          <a:p>
            <a:r>
              <a:rPr lang="en-US" sz="2800" dirty="0" smtClean="0"/>
              <a:t>The Walkability Premium in Commercial Real Estate </a:t>
            </a:r>
            <a:r>
              <a:rPr lang="en-US" sz="2800" dirty="0" smtClean="0"/>
              <a:t>Investments </a:t>
            </a:r>
            <a:r>
              <a:rPr lang="en-US" sz="2200" dirty="0" smtClean="0"/>
              <a:t>(</a:t>
            </a:r>
            <a:r>
              <a:rPr lang="en-US" sz="2200" dirty="0" err="1" smtClean="0"/>
              <a:t>Pivo</a:t>
            </a:r>
            <a:r>
              <a:rPr lang="en-US" sz="2200" dirty="0" smtClean="0"/>
              <a:t> &amp; Fisher 2011)</a:t>
            </a:r>
            <a:endParaRPr lang="en-US" sz="2200" dirty="0" smtClean="0"/>
          </a:p>
          <a:p>
            <a:r>
              <a:rPr lang="en-US" sz="2800" dirty="0"/>
              <a:t>Perception of </a:t>
            </a:r>
            <a:r>
              <a:rPr lang="en-US" sz="2800" dirty="0" smtClean="0"/>
              <a:t>Environmental Obstacles </a:t>
            </a:r>
            <a:r>
              <a:rPr lang="en-US" sz="2800" dirty="0"/>
              <a:t>to </a:t>
            </a:r>
            <a:r>
              <a:rPr lang="en-US" sz="2800" dirty="0" smtClean="0"/>
              <a:t>Commuting Physical Activity in Brazilian </a:t>
            </a:r>
            <a:r>
              <a:rPr lang="en-US" sz="2800" dirty="0"/>
              <a:t>Elderly </a:t>
            </a:r>
            <a:r>
              <a:rPr lang="en-US" sz="2200" dirty="0"/>
              <a:t>(</a:t>
            </a:r>
            <a:r>
              <a:rPr lang="en-US" sz="2200" dirty="0" err="1" smtClean="0"/>
              <a:t>Corseuil</a:t>
            </a:r>
            <a:r>
              <a:rPr lang="en-US" sz="2200" dirty="0" smtClean="0"/>
              <a:t> et al 2011)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803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 of Data Collection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248" y="1350962"/>
            <a:ext cx="8229600" cy="4525963"/>
          </a:xfrm>
        </p:spPr>
        <p:txBody>
          <a:bodyPr/>
          <a:lstStyle/>
          <a:p>
            <a:r>
              <a:rPr lang="en-US" dirty="0" smtClean="0"/>
              <a:t>Participant Observation</a:t>
            </a:r>
          </a:p>
          <a:p>
            <a:r>
              <a:rPr lang="en-US" dirty="0" smtClean="0"/>
              <a:t>Survey</a:t>
            </a:r>
          </a:p>
          <a:p>
            <a:r>
              <a:rPr lang="en-US" dirty="0" smtClean="0"/>
              <a:t>GIS Data</a:t>
            </a:r>
          </a:p>
          <a:p>
            <a:r>
              <a:rPr lang="en-US" dirty="0" smtClean="0"/>
              <a:t>longbeach.gov</a:t>
            </a:r>
          </a:p>
        </p:txBody>
      </p:sp>
      <p:pic>
        <p:nvPicPr>
          <p:cNvPr id="3075" name="Picture 3" descr="C:\Users\Gina\Documents\CSULB\Spring 2015\GEOG 360\CRP\PowerPoint\Supplemental Images\Checklist.JP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733800" cy="482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70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 of Analysis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</a:t>
            </a:r>
          </a:p>
          <a:p>
            <a:pPr lvl="1"/>
            <a:r>
              <a:rPr lang="en-US" dirty="0" smtClean="0"/>
              <a:t>Altering Shapefiles</a:t>
            </a:r>
          </a:p>
          <a:p>
            <a:pPr lvl="1"/>
            <a:r>
              <a:rPr lang="en-US" dirty="0" smtClean="0"/>
              <a:t>Merging Data</a:t>
            </a:r>
          </a:p>
          <a:p>
            <a:pPr lvl="1"/>
            <a:r>
              <a:rPr lang="en-US" dirty="0" smtClean="0"/>
              <a:t>Exploring Correlation</a:t>
            </a:r>
            <a:endParaRPr lang="en-US" dirty="0"/>
          </a:p>
        </p:txBody>
      </p:sp>
      <p:pic>
        <p:nvPicPr>
          <p:cNvPr id="4098" name="Picture 2" descr="C:\Users\Gina\Documents\CSULB\Spring 2015\GEOG 360\CRP\PowerPoint\The-concept-of-layers-ESR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76400"/>
            <a:ext cx="3962400" cy="394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ina\Documents\CSULB\Spring 2015\GEOG 360\CRP\PowerPoint\arcgi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475" y1="39252" x2="8475" y2="39252"/>
                        <a14:foregroundMark x1="26695" y1="44860" x2="26695" y2="44860"/>
                        <a14:foregroundMark x1="38771" y1="48598" x2="38771" y2="48598"/>
                        <a14:foregroundMark x1="76483" y1="38318" x2="76483" y2="38318"/>
                        <a14:foregroundMark x1="84322" y1="29907" x2="84322" y2="29907"/>
                        <a14:foregroundMark x1="98305" y1="7477" x2="98305" y2="7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94" y="5486400"/>
            <a:ext cx="44958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2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33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4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Below Average Safety Ratings</a:t>
            </a:r>
          </a:p>
          <a:p>
            <a:pPr lvl="1"/>
            <a:r>
              <a:rPr lang="en-US" dirty="0" smtClean="0"/>
              <a:t>87</a:t>
            </a:r>
            <a:r>
              <a:rPr lang="en-US" dirty="0"/>
              <a:t>% chance </a:t>
            </a:r>
            <a:r>
              <a:rPr lang="en-US" dirty="0" smtClean="0"/>
              <a:t>adjacent </a:t>
            </a:r>
            <a:r>
              <a:rPr lang="en-US" dirty="0"/>
              <a:t>to </a:t>
            </a:r>
            <a:r>
              <a:rPr lang="en-US" dirty="0" smtClean="0"/>
              <a:t>neighborhood with fewer </a:t>
            </a:r>
            <a:r>
              <a:rPr lang="en-US" dirty="0"/>
              <a:t>children/elderly than </a:t>
            </a:r>
            <a:r>
              <a:rPr lang="en-US" dirty="0" smtClean="0"/>
              <a:t>average</a:t>
            </a:r>
          </a:p>
          <a:p>
            <a:r>
              <a:rPr lang="en-US" dirty="0" smtClean="0"/>
              <a:t>Below </a:t>
            </a:r>
            <a:r>
              <a:rPr lang="en-US" dirty="0"/>
              <a:t>A</a:t>
            </a:r>
            <a:r>
              <a:rPr lang="en-US" dirty="0" smtClean="0"/>
              <a:t>verage Walkability</a:t>
            </a:r>
          </a:p>
          <a:p>
            <a:pPr lvl="1"/>
            <a:r>
              <a:rPr lang="en-US" dirty="0" smtClean="0"/>
              <a:t>89</a:t>
            </a:r>
            <a:r>
              <a:rPr lang="en-US" dirty="0"/>
              <a:t>% chance </a:t>
            </a:r>
            <a:r>
              <a:rPr lang="en-US" dirty="0" smtClean="0"/>
              <a:t>adjacent </a:t>
            </a:r>
            <a:r>
              <a:rPr lang="en-US" dirty="0"/>
              <a:t>to a neighborhood with </a:t>
            </a:r>
            <a:r>
              <a:rPr lang="en-US" dirty="0" smtClean="0"/>
              <a:t>above average population density</a:t>
            </a:r>
            <a:endParaRPr lang="en-US" dirty="0"/>
          </a:p>
        </p:txBody>
      </p:sp>
      <p:pic>
        <p:nvPicPr>
          <p:cNvPr id="4" name="Picture 2" descr="C:\Users\Gina\Documents\CSULB\Spring 2015\GEOG 360\CRP\PowerPoint\Supplemental Images\Active-transport-EMBARQ-WRI1-1024x8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06" y="4648200"/>
            <a:ext cx="2598402" cy="211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60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alkability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</TotalTime>
  <Words>314</Words>
  <Application>Microsoft Office PowerPoint</Application>
  <PresentationFormat>On-screen Show (4:3)</PresentationFormat>
  <Paragraphs>76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Corbel</vt:lpstr>
      <vt:lpstr>Office Theme</vt:lpstr>
      <vt:lpstr>Walkability</vt:lpstr>
      <vt:lpstr>Research Topic &amp; Goals</vt:lpstr>
      <vt:lpstr>Human Geographic Concepts</vt:lpstr>
      <vt:lpstr>Literature Review</vt:lpstr>
      <vt:lpstr>Methods of Data Collection</vt:lpstr>
      <vt:lpstr>Methods of Analysis</vt:lpstr>
      <vt:lpstr>PowerPoint Presentation</vt:lpstr>
      <vt:lpstr>PowerPoint Presentation</vt:lpstr>
      <vt:lpstr>Results</vt:lpstr>
      <vt:lpstr>Conclusions</vt:lpstr>
      <vt:lpstr>Reference Page</vt:lpstr>
      <vt:lpstr>Any Questions?</vt:lpstr>
      <vt:lpstr>Is it walkable?</vt:lpstr>
      <vt:lpstr>Is it walkable?</vt:lpstr>
      <vt:lpstr>Is it walkable?</vt:lpstr>
      <vt:lpstr>Is it walkable?</vt:lpstr>
      <vt:lpstr>Is it walkable?</vt:lpstr>
      <vt:lpstr>Is it walkable?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DE2: Walkability</dc:title>
  <dc:creator>Gina</dc:creator>
  <cp:lastModifiedBy>Christine Jocoy</cp:lastModifiedBy>
  <cp:revision>72</cp:revision>
  <dcterms:created xsi:type="dcterms:W3CDTF">2015-04-20T19:43:39Z</dcterms:created>
  <dcterms:modified xsi:type="dcterms:W3CDTF">2019-11-25T18:46:35Z</dcterms:modified>
</cp:coreProperties>
</file>